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91" r:id="rId6"/>
    <p:sldId id="292" r:id="rId7"/>
    <p:sldId id="287" r:id="rId8"/>
    <p:sldId id="288" r:id="rId9"/>
    <p:sldId id="289" r:id="rId10"/>
    <p:sldId id="290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Common Problems With Data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0" y="5181600"/>
            <a:ext cx="518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Largely adapted from Machine Learning Engineering</a:t>
            </a:r>
          </a:p>
          <a:p>
            <a:r>
              <a:rPr lang="en-US" dirty="0" smtClean="0"/>
              <a:t>By </a:t>
            </a:r>
            <a:r>
              <a:rPr lang="en-US" dirty="0" err="1" smtClean="0"/>
              <a:t>Andriy</a:t>
            </a:r>
            <a:r>
              <a:rPr lang="en-US" dirty="0" smtClean="0"/>
              <a:t> </a:t>
            </a:r>
            <a:r>
              <a:rPr lang="en-US" dirty="0" err="1" smtClean="0"/>
              <a:t>Burkov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Leakage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4476261" cy="4648199"/>
          </a:xfrm>
        </p:spPr>
        <p:txBody>
          <a:bodyPr/>
          <a:lstStyle/>
          <a:p>
            <a:r>
              <a:rPr lang="en-US" dirty="0"/>
              <a:t>Data leakage, also called target leakage,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problem affecting several stages of the machine learning life cycle, from data collection to model evaluation</a:t>
            </a:r>
          </a:p>
          <a:p>
            <a:endParaRPr lang="en-US" dirty="0"/>
          </a:p>
          <a:p>
            <a:r>
              <a:rPr lang="en-US" dirty="0"/>
              <a:t>Data leakage in supervised learning is the unintentional introduction of information about the target that should not be made available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called as “contamination”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Training on contaminated data leads to overly optimistic expectations about the model performance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0272" y="2438400"/>
            <a:ext cx="5181600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00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High Cost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/>
              <a:t>Getting unlabeled data can be expensive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however, labeling data is the most expensive work, especially if the work is done manually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when it </a:t>
            </a:r>
            <a:r>
              <a:rPr lang="en-US" dirty="0" smtClean="0"/>
              <a:t>must </a:t>
            </a:r>
            <a:r>
              <a:rPr lang="en-US" dirty="0"/>
              <a:t>be gathered specifically for your problem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must be assigned manually, and paying someone to do that work is expensive</a:t>
            </a:r>
          </a:p>
          <a:p>
            <a:endParaRPr lang="en-US" dirty="0" smtClean="0"/>
          </a:p>
          <a:p>
            <a:r>
              <a:rPr lang="en-US" dirty="0" smtClean="0"/>
              <a:t>Google </a:t>
            </a:r>
            <a:r>
              <a:rPr lang="en-US" dirty="0"/>
              <a:t>has a clever technique outsourcing the labeling to random people with its free </a:t>
            </a:r>
            <a:r>
              <a:rPr lang="en-US" dirty="0" err="1"/>
              <a:t>reCAPTCHA</a:t>
            </a:r>
            <a:r>
              <a:rPr lang="en-US" dirty="0"/>
              <a:t> 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solves two problems: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reducing </a:t>
            </a:r>
            <a:r>
              <a:rPr lang="en-US" dirty="0"/>
              <a:t>spam on the Web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providing </a:t>
            </a:r>
            <a:r>
              <a:rPr lang="en-US" dirty="0"/>
              <a:t>cheap labeled data to </a:t>
            </a:r>
            <a:r>
              <a:rPr lang="en-US" dirty="0" smtClean="0"/>
              <a:t>Google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r>
              <a:rPr lang="en-US" dirty="0">
                <a:solidFill>
                  <a:srgbClr val="FF0000"/>
                </a:solidFill>
              </a:rPr>
              <a:t>The goal of a good labeling process </a:t>
            </a:r>
            <a:r>
              <a:rPr lang="en-US" dirty="0" smtClean="0">
                <a:solidFill>
                  <a:srgbClr val="FF0000"/>
                </a:solidFill>
              </a:rPr>
              <a:t>design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is </a:t>
            </a:r>
            <a:r>
              <a:rPr lang="en-US" dirty="0">
                <a:solidFill>
                  <a:srgbClr val="FF0000"/>
                </a:solidFill>
              </a:rPr>
              <a:t>to make the labeling as streamlined </a:t>
            </a:r>
            <a:r>
              <a:rPr lang="en-US" dirty="0"/>
              <a:t>as possible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Labeling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505200"/>
            <a:ext cx="6919913" cy="298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High </a:t>
            </a:r>
            <a:r>
              <a:rPr lang="en-IN" dirty="0" smtClean="0"/>
              <a:t>Cost(2)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Well-designed labeling tools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minimize mouse use (including menus activated by mouse clicks), maximize hotkeys,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reduce costs by increasing the speed of data labeling.</a:t>
            </a:r>
          </a:p>
          <a:p>
            <a:endParaRPr lang="en-US" dirty="0"/>
          </a:p>
          <a:p>
            <a:r>
              <a:rPr lang="en-US" dirty="0"/>
              <a:t>Whenever possible, reduce decision-making to a yes/no answer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labeler clicks “Not Sure,” can save this example to analyze later or simply not use such examples for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training </a:t>
            </a:r>
            <a:r>
              <a:rPr lang="en-US" dirty="0"/>
              <a:t>the model</a:t>
            </a:r>
          </a:p>
          <a:p>
            <a:endParaRPr lang="en-US" dirty="0"/>
          </a:p>
          <a:p>
            <a:r>
              <a:rPr lang="en-US" dirty="0"/>
              <a:t>Another trick allowing for accelerated labeling is noisy pre-labeling consisting of </a:t>
            </a:r>
            <a:r>
              <a:rPr lang="en-US" dirty="0" err="1"/>
              <a:t>prelabeling</a:t>
            </a:r>
            <a:r>
              <a:rPr lang="en-US" dirty="0"/>
              <a:t> the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example </a:t>
            </a:r>
            <a:r>
              <a:rPr lang="en-US" dirty="0"/>
              <a:t>using the current best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start by labeling a certain quantity of examples “from scratch” (that is, without using any support)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build the first model that works reasonably well, using this initial set of labeled examples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Next, use the current model and label each new example in place of the human labeler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Ask whether the automatically assigned label is correct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labeler clicks “Yes,” save this example as usual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they click “No,” then ask to label this example manually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Tool-based </a:t>
            </a:r>
            <a:r>
              <a:rPr lang="en-US" dirty="0"/>
              <a:t>labeling 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Bad Quality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Data quality is one of the major factors affecting the performance of the model</a:t>
            </a:r>
          </a:p>
          <a:p>
            <a:endParaRPr lang="en-US" dirty="0"/>
          </a:p>
          <a:p>
            <a:r>
              <a:rPr lang="en-US" dirty="0"/>
              <a:t>Data quality has two components: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raw data quality and labeling quality</a:t>
            </a:r>
          </a:p>
          <a:p>
            <a:endParaRPr lang="en-US" dirty="0"/>
          </a:p>
          <a:p>
            <a:r>
              <a:rPr lang="en-US" dirty="0"/>
              <a:t>Some common problems with raw data are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noise,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bias,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low predictive power,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outdated examples,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outliers,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leakage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Noise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Noise in data is a corruption of examples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Images can be blurry or incomplete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Text can lose formatting, which makes some words concatenated or split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Audio data can have noise in the background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Poll answers can be incomplete or have missing attributes, such as the responder’s age or gender</a:t>
            </a:r>
          </a:p>
          <a:p>
            <a:endParaRPr lang="en-US" dirty="0"/>
          </a:p>
          <a:p>
            <a:r>
              <a:rPr lang="en-US" dirty="0"/>
              <a:t>Noise is often a random process that corrupts each example independently of other examples in the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collection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tidy data has missing attributes, data imputation techniques can help in guessing values for those attributes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Blurred images can be </a:t>
            </a:r>
            <a:r>
              <a:rPr lang="en-US" dirty="0" err="1"/>
              <a:t>deblurred</a:t>
            </a:r>
            <a:r>
              <a:rPr lang="en-US" dirty="0"/>
              <a:t> using specific image </a:t>
            </a:r>
            <a:r>
              <a:rPr lang="en-US" dirty="0" err="1"/>
              <a:t>deblurring</a:t>
            </a:r>
            <a:r>
              <a:rPr lang="en-US" dirty="0"/>
              <a:t> 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Noise in audio data can be algorithmically suppressed</a:t>
            </a:r>
          </a:p>
          <a:p>
            <a:endParaRPr lang="en-US" dirty="0"/>
          </a:p>
          <a:p>
            <a:r>
              <a:rPr lang="en-US" dirty="0"/>
              <a:t>Noise is more a problem when the dataset is relatively small (thousands of examples or less),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because the presence of noise can lead to overfitting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algorithm may learn to model the noise contained in the training data, which is undesirable</a:t>
            </a:r>
          </a:p>
          <a:p>
            <a:endParaRPr lang="en-US" dirty="0"/>
          </a:p>
          <a:p>
            <a:r>
              <a:rPr lang="en-US" dirty="0"/>
              <a:t>In the big data context, on the other hand, noise is typically “averaged out” over multiple examples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0405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Bias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Bias in data is an inconsistency with the phenomenon that data represents</a:t>
            </a:r>
          </a:p>
          <a:p>
            <a:pPr lvl="1"/>
            <a:r>
              <a:rPr lang="en-US" dirty="0"/>
              <a:t>occur for a number of reasons (which are not mutually exclusive</a:t>
            </a:r>
            <a:r>
              <a:rPr lang="en-US" dirty="0" smtClean="0"/>
              <a:t>)</a:t>
            </a:r>
            <a:endParaRPr lang="en-US" dirty="0"/>
          </a:p>
          <a:p>
            <a:endParaRPr lang="en-IN" dirty="0" smtClean="0"/>
          </a:p>
          <a:p>
            <a:r>
              <a:rPr lang="en-IN" dirty="0" smtClean="0"/>
              <a:t>Types of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Selection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Omitted variable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Sponsorship or funding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Sampling bias (also known as distribution shift)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Prejudice or stereotype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Systematic value distortion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Experimenter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err="1"/>
              <a:t>Labeling</a:t>
            </a:r>
            <a:r>
              <a:rPr lang="en-IN" dirty="0"/>
              <a:t> bias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0459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Low Predictive Power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Is an issue </a:t>
            </a:r>
            <a:r>
              <a:rPr lang="en-US" dirty="0" smtClean="0"/>
              <a:t>that's </a:t>
            </a:r>
            <a:r>
              <a:rPr lang="en-US" dirty="0"/>
              <a:t>often not considered until one has spent fruitless energy trying to train a good model</a:t>
            </a:r>
          </a:p>
          <a:p>
            <a:endParaRPr lang="en-US" dirty="0"/>
          </a:p>
          <a:p>
            <a:r>
              <a:rPr lang="en-US" dirty="0"/>
              <a:t>Don’t know whether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model underperform because it is not expressive enough?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data not contain enough information from which to learn?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Suppose the goal is to predict whether a listener will like a new song on a music streaming 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the name of the artist, the song title, lyrics, and whether that song is in their playlist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trained with this data will be far from perfect!</a:t>
            </a:r>
          </a:p>
          <a:p>
            <a:endParaRPr lang="en-US" dirty="0"/>
          </a:p>
          <a:p>
            <a:r>
              <a:rPr lang="en-US" dirty="0"/>
              <a:t>Artists who are not in the listener’s playlist are unlikely to receive a high score from the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users will only add some songs of a specific artist to their playlist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musical preferences are significantly influenced by the song arrangement, choice of instruments, sound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effects</a:t>
            </a:r>
            <a:r>
              <a:rPr lang="en-US" dirty="0"/>
              <a:t>, tone of voice, and subtle changes in tonality, rhythm, and beat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These </a:t>
            </a:r>
            <a:r>
              <a:rPr lang="en-US" dirty="0"/>
              <a:t>are properties of songs that cannot be found in lyrics, title, or the artist’s name; they have to be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extracted from </a:t>
            </a:r>
            <a:r>
              <a:rPr lang="en-US" dirty="0"/>
              <a:t>the sound file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Outdated Examples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Once you build the model and deploy it in production, the model usually performs well for some time!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certain model quality monitoring procedure is deployed in the production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an erratic behavior is detected, new training data is added to adjust the </a:t>
            </a:r>
            <a:r>
              <a:rPr lang="en-US" dirty="0" smtClean="0"/>
              <a:t>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model is then </a:t>
            </a:r>
            <a:r>
              <a:rPr lang="en-US" dirty="0" smtClean="0"/>
              <a:t>retrained </a:t>
            </a:r>
            <a:r>
              <a:rPr lang="en-US" dirty="0"/>
              <a:t>and redeployed</a:t>
            </a:r>
          </a:p>
          <a:p>
            <a:endParaRPr lang="en-US" dirty="0"/>
          </a:p>
          <a:p>
            <a:r>
              <a:rPr lang="en-US" dirty="0"/>
              <a:t>Often, the cause of an error is explained by the finiteness of the training set.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such cases, additional training examples will solidify the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However, in many practical scenarios, the model starts to make errors because of concept drift. </a:t>
            </a:r>
          </a:p>
          <a:p>
            <a:endParaRPr lang="en-US" dirty="0"/>
          </a:p>
          <a:p>
            <a:r>
              <a:rPr lang="en-US" dirty="0"/>
              <a:t>Concept drift is a fundamental change in the statistical relationship between </a:t>
            </a:r>
            <a:r>
              <a:rPr lang="en-US" dirty="0" smtClean="0"/>
              <a:t>features and label</a:t>
            </a:r>
            <a:endParaRPr lang="en-US" dirty="0"/>
          </a:p>
          <a:p>
            <a:endParaRPr lang="en-US" dirty="0"/>
          </a:p>
          <a:p>
            <a:r>
              <a:rPr lang="en-US" dirty="0"/>
              <a:t>Imagine your model predicts whether a user will like certain content on a website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Over time, the preferences of some users may start to change, perhaps due to aging, or because a user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discovers </a:t>
            </a:r>
            <a:r>
              <a:rPr lang="en-US" dirty="0"/>
              <a:t>something new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examples added to the training data in the past no longer reflect some user’s preferences and start hurting 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model </a:t>
            </a:r>
            <a:r>
              <a:rPr lang="en-US" dirty="0" smtClean="0"/>
              <a:t>performance rather </a:t>
            </a:r>
            <a:r>
              <a:rPr lang="en-US" dirty="0"/>
              <a:t>than contributing to it - aka concept drift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Outliers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Outliers are examples that look dissimilar to the majority of examples from the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up to the data analyst to define “dissimilar”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Typically, measured by some distance metric, such as Euclidean distance</a:t>
            </a:r>
          </a:p>
          <a:p>
            <a:endParaRPr lang="en-US" dirty="0"/>
          </a:p>
          <a:p>
            <a:r>
              <a:rPr lang="en-US" dirty="0"/>
              <a:t>Shallow algorithms are particularly sensitive to outliers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linear or logistic regression, and some ensemble methods, such as </a:t>
            </a:r>
            <a:r>
              <a:rPr lang="en-US" dirty="0" err="1"/>
              <a:t>AdaBoost</a:t>
            </a:r>
            <a:endParaRPr lang="en-US" dirty="0"/>
          </a:p>
          <a:p>
            <a:endParaRPr lang="en-US" dirty="0"/>
          </a:p>
          <a:p>
            <a:r>
              <a:rPr lang="en-US" dirty="0"/>
              <a:t>Debatable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Whether to exclude outliers from the training data, or to use machine learning algorithms and models robust to outliers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Deleting examples from a dataset is not considered scientifically or methodologically sound, especially in small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datasets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the big data context, outliers don’t typically have a significant influence on the model</a:t>
            </a:r>
          </a:p>
          <a:p>
            <a:endParaRPr lang="en-US" dirty="0"/>
          </a:p>
          <a:p>
            <a:r>
              <a:rPr lang="en-US" dirty="0"/>
              <a:t>From a practical standpoint, if excluding some training examples results in better performance of the model on the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holdout </a:t>
            </a:r>
            <a:r>
              <a:rPr lang="en-US" dirty="0"/>
              <a:t>data, </a:t>
            </a:r>
            <a:r>
              <a:rPr lang="en-US" dirty="0" smtClean="0"/>
              <a:t>the </a:t>
            </a:r>
            <a:r>
              <a:rPr lang="en-US" dirty="0"/>
              <a:t>exclusion may be </a:t>
            </a:r>
            <a:r>
              <a:rPr lang="en-US" dirty="0" smtClean="0"/>
              <a:t>justified</a:t>
            </a:r>
            <a:endParaRPr lang="en-US" dirty="0"/>
          </a:p>
          <a:p>
            <a:endParaRPr lang="en-US" dirty="0"/>
          </a:p>
          <a:p>
            <a:r>
              <a:rPr lang="en-US" dirty="0"/>
              <a:t>Which examples to consider for exclusion can be decided based on a certain similarity </a:t>
            </a:r>
            <a:r>
              <a:rPr lang="en-US" dirty="0" smtClean="0"/>
              <a:t>measure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3288</TotalTime>
  <Words>1174</Words>
  <Application>Microsoft Office PowerPoint</Application>
  <PresentationFormat>Widescreen</PresentationFormat>
  <Paragraphs>143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Common Problems With Data</vt:lpstr>
      <vt:lpstr>High Cost</vt:lpstr>
      <vt:lpstr>High Cost(2)</vt:lpstr>
      <vt:lpstr>Bad Quality</vt:lpstr>
      <vt:lpstr>Noise</vt:lpstr>
      <vt:lpstr>Bias</vt:lpstr>
      <vt:lpstr>Low Predictive Power</vt:lpstr>
      <vt:lpstr>Outdated Examples</vt:lpstr>
      <vt:lpstr>Outliers</vt:lpstr>
      <vt:lpstr>Data Leakage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243</cp:revision>
  <dcterms:created xsi:type="dcterms:W3CDTF">2018-10-16T06:13:57Z</dcterms:created>
  <dcterms:modified xsi:type="dcterms:W3CDTF">2023-07-07T11:53:35Z</dcterms:modified>
</cp:coreProperties>
</file>

<file path=docProps/thumbnail.jpeg>
</file>